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87" r:id="rId3"/>
    <p:sldId id="352" r:id="rId4"/>
    <p:sldId id="353" r:id="rId5"/>
    <p:sldId id="361" r:id="rId6"/>
    <p:sldId id="362" r:id="rId7"/>
    <p:sldId id="354" r:id="rId8"/>
    <p:sldId id="363" r:id="rId9"/>
    <p:sldId id="366" r:id="rId10"/>
    <p:sldId id="367" r:id="rId11"/>
    <p:sldId id="370" r:id="rId12"/>
    <p:sldId id="371" r:id="rId13"/>
    <p:sldId id="374" r:id="rId14"/>
    <p:sldId id="375" r:id="rId15"/>
    <p:sldId id="315" r:id="rId16"/>
    <p:sldId id="348" r:id="rId17"/>
    <p:sldId id="355" r:id="rId18"/>
    <p:sldId id="358" r:id="rId19"/>
    <p:sldId id="364" r:id="rId20"/>
    <p:sldId id="365" r:id="rId21"/>
    <p:sldId id="368" r:id="rId22"/>
    <p:sldId id="369" r:id="rId23"/>
    <p:sldId id="372" r:id="rId24"/>
    <p:sldId id="373" r:id="rId25"/>
    <p:sldId id="376" r:id="rId26"/>
    <p:sldId id="377" r:id="rId27"/>
    <p:sldId id="314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9966FF"/>
    <a:srgbClr val="FF6600"/>
    <a:srgbClr val="CC0000"/>
    <a:srgbClr val="669900"/>
    <a:srgbClr val="CC0099"/>
    <a:srgbClr val="993366"/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72" d="100"/>
          <a:sy n="72" d="100"/>
        </p:scale>
        <p:origin x="186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48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0.png"/><Relationship Id="rId4" Type="http://schemas.openxmlformats.org/officeDocument/2006/relationships/image" Target="../media/image2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/>
              <a:t>Série 12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h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m:rPr>
                        <m:sty m:val="p"/>
                      </m:rPr>
                      <a:rPr lang="fr-FR" sz="320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753768"/>
            <a:ext cx="4752528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9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𝑖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1+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97262" y="2753768"/>
            <a:ext cx="472321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76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𝑖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1+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24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97262" y="2753768"/>
            <a:ext cx="472321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21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𝑗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33867" y="2753768"/>
            <a:ext cx="4786605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76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𝑗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20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32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033867" y="2753768"/>
            <a:ext cx="4786605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89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Répondre </a:t>
            </a:r>
            <a:r>
              <a:rPr lang="fr-FR" sz="5400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graphiquement</a:t>
            </a: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aux questions suivantes.</a:t>
            </a: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27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sin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200" b="0" i="0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llipse 5"/>
          <p:cNvSpPr/>
          <p:nvPr/>
        </p:nvSpPr>
        <p:spPr>
          <a:xfrm>
            <a:off x="395536" y="4293120"/>
            <a:ext cx="216000" cy="216000"/>
          </a:xfrm>
          <a:prstGeom prst="ellipse">
            <a:avLst/>
          </a:prstGeom>
          <a:solidFill>
            <a:srgbClr val="CC0099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n’est symétrique ni par rapport à l’axe des ordonnées, ni par rapport à l’origine du repère.</a:t>
            </a:r>
          </a:p>
        </p:txBody>
      </p:sp>
      <p:pic>
        <p:nvPicPr>
          <p:cNvPr id="15" name="Imag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139952" y="2753768"/>
            <a:ext cx="468052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1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>
                            <a:latin typeface="Cambria Math"/>
                            <a:ea typeface="Cambria Math"/>
                          </a:rPr>
                          <m:t>sin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20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fr-FR" sz="320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/>
          <p:cNvPicPr/>
          <p:nvPr/>
        </p:nvPicPr>
        <p:blipFill>
          <a:blip r:embed="rId3"/>
          <a:stretch>
            <a:fillRect/>
          </a:stretch>
        </p:blipFill>
        <p:spPr>
          <a:xfrm>
            <a:off x="4139952" y="2753768"/>
            <a:ext cx="4680520" cy="240342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395536" y="4077096"/>
            <a:ext cx="216000" cy="216000"/>
          </a:xfrm>
          <a:prstGeom prst="ellipse">
            <a:avLst/>
          </a:prstGeom>
          <a:solidFill>
            <a:srgbClr val="CC0099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/>
          <p:cNvCxnSpPr/>
          <p:nvPr/>
        </p:nvCxnSpPr>
        <p:spPr>
          <a:xfrm>
            <a:off x="5076056" y="2924944"/>
            <a:ext cx="2160476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/>
              <p:cNvSpPr txBox="1"/>
              <p:nvPr/>
            </p:nvSpPr>
            <p:spPr>
              <a:xfrm>
                <a:off x="5508104" y="2905590"/>
                <a:ext cx="14038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Période 2</a:t>
                </a:r>
                <a14:m>
                  <m:oMath xmlns:m="http://schemas.openxmlformats.org/officeDocument/2006/math">
                    <m:r>
                      <a:rPr lang="fr-FR" sz="2000" b="1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2" name="ZoneText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905590"/>
                <a:ext cx="1403856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4783" t="-7692" b="-2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Connecteur droit 14"/>
          <p:cNvCxnSpPr/>
          <p:nvPr/>
        </p:nvCxnSpPr>
        <p:spPr>
          <a:xfrm>
            <a:off x="6444208" y="4648547"/>
            <a:ext cx="2088000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496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𝑔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sSup>
                      <m:sSupPr>
                        <m:ctrlPr>
                          <a:rPr lang="fr-FR" sz="32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sin</m:t>
                        </m:r>
                      </m:e>
                      <m:sup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32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Image 20"/>
          <p:cNvPicPr/>
          <p:nvPr/>
        </p:nvPicPr>
        <p:blipFill>
          <a:blip r:embed="rId3"/>
          <a:stretch>
            <a:fillRect/>
          </a:stretch>
        </p:blipFill>
        <p:spPr>
          <a:xfrm>
            <a:off x="4110211" y="2753768"/>
            <a:ext cx="4697660" cy="240342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est symétrique par rapport à l’axe des ordonnées.</a:t>
            </a:r>
          </a:p>
        </p:txBody>
      </p:sp>
      <p:sp>
        <p:nvSpPr>
          <p:cNvPr id="7" name="Ellipse 6"/>
          <p:cNvSpPr/>
          <p:nvPr/>
        </p:nvSpPr>
        <p:spPr>
          <a:xfrm>
            <a:off x="395536" y="3068960"/>
            <a:ext cx="216000" cy="216000"/>
          </a:xfrm>
          <a:prstGeom prst="ellipse">
            <a:avLst/>
          </a:prstGeom>
          <a:solidFill>
            <a:srgbClr val="669900"/>
          </a:soli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751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Répondre </a:t>
            </a:r>
            <a:r>
              <a:rPr lang="fr-FR" sz="5400" u="sng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graphiquement</a:t>
            </a: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aux questions suivantes.</a:t>
            </a:r>
          </a:p>
          <a:p>
            <a:pPr marL="0" indent="0" algn="ctr">
              <a:buNone/>
            </a:pPr>
            <a:r>
              <a:rPr lang="fr-FR" sz="4800" i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Une seule réponse est correcte.</a:t>
            </a: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𝑔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sSup>
                      <m:sSup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3200" i="0">
                            <a:latin typeface="Cambria Math"/>
                            <a:ea typeface="Cambria Math"/>
                          </a:rPr>
                          <m:t>sin</m:t>
                        </m:r>
                      </m:e>
                      <m:sup>
                        <m:r>
                          <a:rPr lang="fr-FR" sz="3200" i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/>
                      </a:rPr>
                      <m:t>/2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110211" y="2753768"/>
            <a:ext cx="4697660" cy="2403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462478" y="2740858"/>
                <a:ext cx="1277874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Période </a:t>
                </a:r>
                <a14:m>
                  <m:oMath xmlns:m="http://schemas.openxmlformats.org/officeDocument/2006/math">
                    <m:r>
                      <a:rPr lang="fr-FR" sz="2000" b="1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2478" y="2740858"/>
                <a:ext cx="1277874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4762" t="-7692" b="-2769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8"/>
          <p:cNvCxnSpPr/>
          <p:nvPr/>
        </p:nvCxnSpPr>
        <p:spPr>
          <a:xfrm>
            <a:off x="6394469" y="3140968"/>
            <a:ext cx="1417891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5940152" y="3955480"/>
            <a:ext cx="1417891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395560" y="3528000"/>
            <a:ext cx="216000" cy="216000"/>
          </a:xfrm>
          <a:prstGeom prst="ellipse">
            <a:avLst/>
          </a:prstGeom>
          <a:solidFill>
            <a:srgbClr val="669900"/>
          </a:soli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34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h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753768"/>
            <a:ext cx="4752528" cy="2403424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est symétrique par rapport à l’origine du repère.</a:t>
            </a:r>
          </a:p>
        </p:txBody>
      </p:sp>
      <p:sp>
        <p:nvSpPr>
          <p:cNvPr id="8" name="Ellipse 7"/>
          <p:cNvSpPr/>
          <p:nvPr/>
        </p:nvSpPr>
        <p:spPr>
          <a:xfrm>
            <a:off x="395536" y="3672000"/>
            <a:ext cx="216000" cy="216000"/>
          </a:xfrm>
          <a:prstGeom prst="ellipse">
            <a:avLst/>
          </a:prstGeom>
          <a:solidFill>
            <a:srgbClr val="CC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98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h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m:rPr>
                        <m:sty m:val="p"/>
                      </m:rPr>
                      <a:rPr lang="fr-FR" sz="320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753768"/>
            <a:ext cx="4752528" cy="2403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6824786" y="2668850"/>
                <a:ext cx="14038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Période </a:t>
                </a:r>
                <a14:m>
                  <m:oMath xmlns:m="http://schemas.openxmlformats.org/officeDocument/2006/math">
                    <m:r>
                      <a:rPr lang="fr-FR" sz="2000" b="1" i="1" smtClean="0">
                        <a:solidFill>
                          <a:srgbClr val="FF6600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786" y="2668850"/>
                <a:ext cx="1403856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4783" t="-7692" b="-2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Connecteur droit 7"/>
          <p:cNvCxnSpPr/>
          <p:nvPr/>
        </p:nvCxnSpPr>
        <p:spPr>
          <a:xfrm>
            <a:off x="6760243" y="3068960"/>
            <a:ext cx="1384154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355976" y="3933056"/>
            <a:ext cx="1384154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/>
          <p:cNvSpPr/>
          <p:nvPr/>
        </p:nvSpPr>
        <p:spPr>
          <a:xfrm>
            <a:off x="395536" y="4176000"/>
            <a:ext cx="216000" cy="216000"/>
          </a:xfrm>
          <a:prstGeom prst="ellipse">
            <a:avLst/>
          </a:prstGeom>
          <a:solidFill>
            <a:srgbClr val="CC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66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𝑖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1+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97262" y="2753768"/>
            <a:ext cx="4723210" cy="240342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est symétrique par rapport à l’axe des ordonnées.</a:t>
            </a:r>
          </a:p>
        </p:txBody>
      </p:sp>
      <p:sp>
        <p:nvSpPr>
          <p:cNvPr id="8" name="Ellipse 7"/>
          <p:cNvSpPr/>
          <p:nvPr/>
        </p:nvSpPr>
        <p:spPr>
          <a:xfrm>
            <a:off x="395536" y="3068960"/>
            <a:ext cx="216000" cy="216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61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𝑖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1+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24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2400" b="0" i="1" smtClean="0">
                            <a:latin typeface="Cambria Math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97262" y="2753768"/>
            <a:ext cx="4723210" cy="2403424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395536" y="4293120"/>
            <a:ext cx="216000" cy="216000"/>
          </a:xfrm>
          <a:prstGeom prst="ellipse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7524328" y="2924944"/>
            <a:ext cx="864096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7254448" y="2276872"/>
                <a:ext cx="1403856" cy="554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Période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𝟐</m:t>
                        </m:r>
                        <m: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Calibri" panose="020F0502020204030204" pitchFamily="34" charset="0"/>
                          </a:rPr>
                          <m:t>𝝅</m:t>
                        </m:r>
                      </m:num>
                      <m:den>
                        <m: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4448" y="2276872"/>
                <a:ext cx="1403856" cy="554832"/>
              </a:xfrm>
              <a:prstGeom prst="rect">
                <a:avLst/>
              </a:prstGeom>
              <a:blipFill rotWithShape="1">
                <a:blip r:embed="rId4"/>
                <a:stretch>
                  <a:fillRect l="-4348" b="-43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Connecteur droit 12"/>
          <p:cNvCxnSpPr/>
          <p:nvPr/>
        </p:nvCxnSpPr>
        <p:spPr>
          <a:xfrm>
            <a:off x="6245324" y="4536000"/>
            <a:ext cx="864096" cy="0"/>
          </a:xfrm>
          <a:prstGeom prst="line">
            <a:avLst/>
          </a:prstGeom>
          <a:ln w="38100">
            <a:solidFill>
              <a:srgbClr val="FF66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/>
              <p:cNvSpPr txBox="1"/>
              <p:nvPr/>
            </p:nvSpPr>
            <p:spPr>
              <a:xfrm>
                <a:off x="6084168" y="4583828"/>
                <a:ext cx="504056" cy="5013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/>
                            <a:cs typeface="Calibri" panose="020F0502020204030204" pitchFamily="34" charset="0"/>
                          </a:rPr>
                          <m:t>𝝅</m:t>
                        </m:r>
                      </m:num>
                      <m:den>
                        <m:r>
                          <a:rPr lang="fr-FR" sz="2000" b="1" i="1" smtClean="0">
                            <a:solidFill>
                              <a:srgbClr val="FF6600"/>
                            </a:solidFill>
                            <a:latin typeface="Cambria Math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fr-FR" sz="2000" b="1" dirty="0">
                    <a:solidFill>
                      <a:srgbClr val="FF66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14" name="ZoneText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4583828"/>
                <a:ext cx="504056" cy="501356"/>
              </a:xfrm>
              <a:prstGeom prst="rect">
                <a:avLst/>
              </a:prstGeom>
              <a:blipFill rotWithShape="1">
                <a:blip r:embed="rId5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950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𝑗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3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4"/>
          <a:stretch>
            <a:fillRect/>
          </a:stretch>
        </p:blipFill>
        <p:spPr>
          <a:xfrm>
            <a:off x="4033867" y="2753768"/>
            <a:ext cx="4786605" cy="240342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est symétrique par rapport à l’axe des ordonnées.</a:t>
            </a:r>
          </a:p>
        </p:txBody>
      </p:sp>
      <p:sp>
        <p:nvSpPr>
          <p:cNvPr id="8" name="Ellipse 7"/>
          <p:cNvSpPr/>
          <p:nvPr/>
        </p:nvSpPr>
        <p:spPr>
          <a:xfrm>
            <a:off x="395536" y="3068960"/>
            <a:ext cx="216000" cy="216000"/>
          </a:xfrm>
          <a:prstGeom prst="ellips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3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𝑗</m:t>
                    </m:r>
                    <m:r>
                      <a:rPr lang="fr-FR" sz="320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200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20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32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" name="Image 7"/>
          <p:cNvPicPr/>
          <p:nvPr/>
        </p:nvPicPr>
        <p:blipFill>
          <a:blip r:embed="rId3"/>
          <a:stretch>
            <a:fillRect/>
          </a:stretch>
        </p:blipFill>
        <p:spPr>
          <a:xfrm>
            <a:off x="4033867" y="2753768"/>
            <a:ext cx="4786605" cy="2403424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395536" y="3068984"/>
            <a:ext cx="216000" cy="216000"/>
          </a:xfrm>
          <a:prstGeom prst="ellipse">
            <a:avLst/>
          </a:prstGeom>
          <a:solidFill>
            <a:srgbClr val="990099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89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llipse 5"/>
          <p:cNvSpPr/>
          <p:nvPr/>
        </p:nvSpPr>
        <p:spPr>
          <a:xfrm>
            <a:off x="395536" y="3068960"/>
            <a:ext cx="216000" cy="216000"/>
          </a:xfrm>
          <a:prstGeom prst="ellipse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673192"/>
            <a:ext cx="4753270" cy="2484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1520" y="5253007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FF6600"/>
                </a:solidFill>
              </a:rPr>
              <a:t>La courbe est symétrique par rapport à l’axe des ordonnées.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490000" y="4581128"/>
            <a:ext cx="1980720" cy="0"/>
          </a:xfrm>
          <a:prstGeom prst="line">
            <a:avLst/>
          </a:prstGeom>
          <a:ln w="38100">
            <a:solidFill>
              <a:srgbClr val="6699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5508000" y="3888000"/>
            <a:ext cx="0" cy="670496"/>
          </a:xfrm>
          <a:prstGeom prst="line">
            <a:avLst/>
          </a:prstGeom>
          <a:ln w="38100">
            <a:solidFill>
              <a:srgbClr val="6699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7452000" y="3910632"/>
            <a:ext cx="0" cy="670496"/>
          </a:xfrm>
          <a:prstGeom prst="line">
            <a:avLst/>
          </a:prstGeom>
          <a:ln w="38100">
            <a:solidFill>
              <a:srgbClr val="6699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4967940" y="3428999"/>
                <a:ext cx="7561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28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fr-FR" sz="2800" b="1" dirty="0">
                  <a:solidFill>
                    <a:srgbClr val="669900"/>
                  </a:solidFill>
                </a:endParaRPr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940" y="3428999"/>
                <a:ext cx="756188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7092626" y="3429000"/>
                <a:ext cx="7561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fr-FR" sz="2800" b="1" dirty="0">
                  <a:solidFill>
                    <a:srgbClr val="669900"/>
                  </a:solidFill>
                </a:endParaRPr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626" y="3429000"/>
                <a:ext cx="756188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/>
              <p:cNvSpPr txBox="1"/>
              <p:nvPr/>
            </p:nvSpPr>
            <p:spPr>
              <a:xfrm>
                <a:off x="5346034" y="4581128"/>
                <a:ext cx="22503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0" smtClean="0">
                          <a:solidFill>
                            <a:srgbClr val="669900"/>
                          </a:solidFill>
                          <a:latin typeface="Cambria Math"/>
                        </a:rPr>
                        <m:t>𝐜𝐨𝐬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(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)=</m:t>
                      </m:r>
                      <m:r>
                        <a:rPr lang="fr-FR" sz="2000" b="1" i="0" smtClean="0">
                          <a:solidFill>
                            <a:srgbClr val="669900"/>
                          </a:solidFill>
                          <a:latin typeface="Cambria Math"/>
                        </a:rPr>
                        <m:t>𝐜𝐨𝐬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(−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𝒙</m:t>
                      </m:r>
                      <m:r>
                        <a:rPr lang="fr-FR" sz="2000" b="1" i="1" smtClean="0">
                          <a:solidFill>
                            <a:srgbClr val="6699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2000" b="1" dirty="0">
                  <a:solidFill>
                    <a:srgbClr val="669900"/>
                  </a:solidFill>
                </a:endParaRPr>
              </a:p>
            </p:txBody>
          </p:sp>
        </mc:Choice>
        <mc:Fallback xmlns="">
          <p:sp>
            <p:nvSpPr>
              <p:cNvPr id="19" name="ZoneText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034" y="4581128"/>
                <a:ext cx="2250302" cy="400110"/>
              </a:xfrm>
              <a:prstGeom prst="rect">
                <a:avLst/>
              </a:prstGeom>
              <a:blipFill rotWithShape="1">
                <a:blip r:embed="rId6"/>
                <a:stretch>
                  <a:fillRect r="-271" b="-1363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9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0bis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llipse 5"/>
          <p:cNvSpPr/>
          <p:nvPr/>
        </p:nvSpPr>
        <p:spPr>
          <a:xfrm>
            <a:off x="395536" y="4077096"/>
            <a:ext cx="216000" cy="216000"/>
          </a:xfrm>
          <a:prstGeom prst="ellipse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673192"/>
            <a:ext cx="4753270" cy="2484000"/>
          </a:xfrm>
          <a:prstGeom prst="rect">
            <a:avLst/>
          </a:prstGeom>
        </p:spPr>
      </p:pic>
      <p:cxnSp>
        <p:nvCxnSpPr>
          <p:cNvPr id="14" name="Connecteur droit 13"/>
          <p:cNvCxnSpPr/>
          <p:nvPr/>
        </p:nvCxnSpPr>
        <p:spPr>
          <a:xfrm>
            <a:off x="5112000" y="4950000"/>
            <a:ext cx="2700000" cy="0"/>
          </a:xfrm>
          <a:prstGeom prst="line">
            <a:avLst/>
          </a:prstGeom>
          <a:ln w="38100">
            <a:solidFill>
              <a:srgbClr val="6699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4211960" y="3356992"/>
            <a:ext cx="2700000" cy="0"/>
          </a:xfrm>
          <a:prstGeom prst="line">
            <a:avLst/>
          </a:prstGeom>
          <a:ln w="38100">
            <a:solidFill>
              <a:srgbClr val="669900"/>
            </a:solidFill>
            <a:prstDash val="sys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/>
              <p:cNvSpPr txBox="1"/>
              <p:nvPr/>
            </p:nvSpPr>
            <p:spPr>
              <a:xfrm>
                <a:off x="4392280" y="2996952"/>
                <a:ext cx="14038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b="1" dirty="0">
                    <a:solidFill>
                      <a:srgbClr val="6699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Période 2</a:t>
                </a:r>
                <a14:m>
                  <m:oMath xmlns:m="http://schemas.openxmlformats.org/officeDocument/2006/math">
                    <m:r>
                      <a:rPr lang="fr-FR" sz="2000" b="1" i="1" smtClean="0">
                        <a:solidFill>
                          <a:srgbClr val="669900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fr-FR" sz="2000" b="1" dirty="0">
                    <a:solidFill>
                      <a:srgbClr val="669900"/>
                    </a:solidFill>
                    <a:latin typeface="Calibri" panose="020F0502020204030204" pitchFamily="34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   </a:t>
                </a:r>
              </a:p>
            </p:txBody>
          </p:sp>
        </mc:Choice>
        <mc:Fallback xmlns="">
          <p:sp>
            <p:nvSpPr>
              <p:cNvPr id="22" name="ZoneTexte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280" y="2996952"/>
                <a:ext cx="1403856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4783" t="-7692" b="-2769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988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sin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200" b="0" i="0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Imag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139952" y="2753768"/>
            <a:ext cx="468052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93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func>
                      <m:func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>
                            <a:latin typeface="Cambria Math"/>
                            <a:ea typeface="Cambria Math"/>
                          </a:rPr>
                          <m:t>sin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20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fr-FR" sz="320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func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/>
          <p:cNvPicPr/>
          <p:nvPr/>
        </p:nvPicPr>
        <p:blipFill>
          <a:blip r:embed="rId3"/>
          <a:stretch>
            <a:fillRect/>
          </a:stretch>
        </p:blipFill>
        <p:spPr>
          <a:xfrm>
            <a:off x="4139952" y="2753768"/>
            <a:ext cx="4680520" cy="240342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008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𝑔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sSup>
                      <m:sSupPr>
                        <m:ctrlPr>
                          <a:rPr lang="fr-FR" sz="32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/>
                            <a:ea typeface="Cambria Math"/>
                          </a:rPr>
                          <m:t>sin</m:t>
                        </m:r>
                      </m:e>
                      <m:sup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32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Image 20"/>
          <p:cNvPicPr/>
          <p:nvPr/>
        </p:nvPicPr>
        <p:blipFill>
          <a:blip r:embed="rId3"/>
          <a:stretch>
            <a:fillRect/>
          </a:stretch>
        </p:blipFill>
        <p:spPr>
          <a:xfrm>
            <a:off x="4110211" y="2753768"/>
            <a:ext cx="469766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47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spcAft>
                    <a:spcPts val="600"/>
                  </a:spcAft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𝑔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i="1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sSup>
                      <m:sSup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fr-FR" sz="3200" i="0">
                            <a:latin typeface="Cambria Math"/>
                            <a:ea typeface="Cambria Math"/>
                          </a:rPr>
                          <m:t>sin</m:t>
                        </m:r>
                      </m:e>
                      <m:sup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i="1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non périodique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2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périodique de période </a:t>
                </a:r>
                <a14:m>
                  <m:oMath xmlns:m="http://schemas.openxmlformats.org/officeDocument/2006/math">
                    <m:r>
                      <a:rPr lang="fr-FR" sz="2400" b="0" i="1" smtClean="0"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mbria Math"/>
                      </a:rPr>
                      <m:t>/2</m:t>
                    </m:r>
                  </m:oMath>
                </a14:m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110211" y="2753768"/>
            <a:ext cx="4697660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0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1800"/>
                  </a:spcBef>
                  <a:buFont typeface="Wingdings 2"/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h</m:t>
                    </m:r>
                    <m:r>
                      <a:rPr lang="fr-FR" sz="3200" b="0" i="0" smtClean="0">
                        <a:latin typeface="Cambria Math"/>
                        <a:ea typeface="Cambria Math" panose="02040503050406030204" pitchFamily="18" charset="0"/>
                      </a:rPr>
                      <m:t>:</m:t>
                    </m:r>
                    <m:r>
                      <a:rPr lang="fr-FR" sz="32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/>
                        <a:ea typeface="Cambria Math"/>
                      </a:rPr>
                      <m:t>⟼</m:t>
                    </m:r>
                    <m:r>
                      <m:rPr>
                        <m:sty m:val="p"/>
                      </m:rPr>
                      <a:rPr lang="fr-FR" sz="3200" b="0" i="0" smtClean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fr-FR" sz="3200" b="0" i="1" smtClean="0"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2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est :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impaire</a:t>
                </a:r>
              </a:p>
              <a:p>
                <a:pPr>
                  <a:lnSpc>
                    <a:spcPct val="110000"/>
                  </a:lnSpc>
                  <a:spcBef>
                    <a:spcPts val="600"/>
                  </a:spcBef>
                  <a:buClrTx/>
                  <a:buFont typeface="Courier New" panose="02070309020205020404" pitchFamily="49" charset="0"/>
                  <a:buChar char="o"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ni paire, ni impaire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00" y="201600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 l="-1412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944" y="2753768"/>
            <a:ext cx="4752528" cy="24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22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929</TotalTime>
  <Words>657</Words>
  <Application>Microsoft Office PowerPoint</Application>
  <PresentationFormat>Affichage à l'écran (4:3)</PresentationFormat>
  <Paragraphs>147</Paragraphs>
  <Slides>27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4" baseType="lpstr">
      <vt:lpstr>Calibri</vt:lpstr>
      <vt:lpstr>Cambria</vt:lpstr>
      <vt:lpstr>Cambria Math</vt:lpstr>
      <vt:lpstr>Constantia</vt:lpstr>
      <vt:lpstr>Courier New</vt:lpstr>
      <vt:lpstr>Wingdings 2</vt:lpstr>
      <vt:lpstr>Débit</vt:lpstr>
      <vt:lpstr>Trigonométrie Série 12</vt:lpstr>
      <vt:lpstr> </vt:lpstr>
      <vt:lpstr>Question 0 </vt:lpstr>
      <vt:lpstr>Question 0bis 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 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JC</cp:lastModifiedBy>
  <cp:revision>197</cp:revision>
  <dcterms:created xsi:type="dcterms:W3CDTF">2017-06-06T15:31:06Z</dcterms:created>
  <dcterms:modified xsi:type="dcterms:W3CDTF">2021-08-15T14:06:48Z</dcterms:modified>
</cp:coreProperties>
</file>